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1" r:id="rId3"/>
    <p:sldId id="258" r:id="rId4"/>
    <p:sldId id="259" r:id="rId5"/>
    <p:sldId id="260" r:id="rId6"/>
    <p:sldId id="268" r:id="rId7"/>
    <p:sldId id="263" r:id="rId8"/>
    <p:sldId id="264" r:id="rId9"/>
    <p:sldId id="270" r:id="rId10"/>
    <p:sldId id="262" r:id="rId11"/>
    <p:sldId id="266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9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01" autoAdjust="0"/>
  </p:normalViewPr>
  <p:slideViewPr>
    <p:cSldViewPr>
      <p:cViewPr>
        <p:scale>
          <a:sx n="100" d="100"/>
          <a:sy n="100" d="100"/>
        </p:scale>
        <p:origin x="-16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13DF-9D7B-45EB-9DB8-1C1669A905FF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4840-55DC-4676-A97A-201EB20213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84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44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84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57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5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85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4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61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3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2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71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D186-CF38-40A8-981C-47670123EFC4}" type="datetimeFigureOut">
              <a:rPr lang="cs-CZ" smtClean="0"/>
              <a:t>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ED53-EEC5-4BC2-B56C-C471BB7D7D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1971650"/>
          </a:xfrm>
          <a:solidFill>
            <a:srgbClr val="FFFFCC"/>
          </a:solidFill>
          <a:ln w="28575">
            <a:solidFill>
              <a:schemeClr val="tx1"/>
            </a:solidFill>
            <a:prstDash val="sysDot"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KOMUNITNÍ PLÁNOVÁNÍ SOCIÁLNÍCH SLUŽEB MĚSTA VELKÉ MEZIŘÍČÍ</a:t>
            </a:r>
            <a:endParaRPr lang="cs-CZ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skupina III</a:t>
            </a:r>
          </a:p>
          <a:p>
            <a:r>
              <a:rPr lang="cs-CZ" u="sng" dirty="0" smtClean="0">
                <a:solidFill>
                  <a:schemeClr val="tx2">
                    <a:lumMod val="75000"/>
                  </a:schemeClr>
                </a:solidFill>
              </a:rPr>
              <a:t>Děti, mládež a rodina</a:t>
            </a:r>
            <a:endParaRPr lang="cs-CZ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98346"/>
              </p:ext>
            </p:extLst>
          </p:nvPr>
        </p:nvGraphicFramePr>
        <p:xfrm>
          <a:off x="0" y="-111296"/>
          <a:ext cx="9143999" cy="6969296"/>
        </p:xfrm>
        <a:graphic>
          <a:graphicData uri="http://schemas.openxmlformats.org/drawingml/2006/table">
            <a:tbl>
              <a:tblPr firstRow="1" firstCol="1" bandRow="1"/>
              <a:tblGrid>
                <a:gridCol w="179512"/>
                <a:gridCol w="4392488"/>
                <a:gridCol w="4571999"/>
              </a:tblGrid>
              <a:tr h="251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9615" marR="49615" marT="0" marB="0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Silné stránky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Slabé stránky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215848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Vnitřní podmínky</a:t>
                      </a:r>
                      <a:endParaRPr lang="cs-C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vert="vert27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Děti a mládež do 26 let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Stávající nabídka volnočasových aktivit pro děti a mládež (především organizovaných) ve Velkém Meziříčí (zejména u dětí do 10 let) je velmi dobrá.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Rodiny s dětmi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Existuje nabídka sociálních služeb pro rodiny s dětmi, které nabízejí služby ve Velkém Meziříčí.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Stávající nabídka volnočasových aktivit pro rodiny s dětmi.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Působení sociálně aktivizační služby, která se zaměřuje na rodiny s dětmi.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Působení </a:t>
                      </a:r>
                      <a:r>
                        <a:rPr kumimoji="0" lang="cs-CZ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OSPOD</a:t>
                      </a: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(terénní pracovnice).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Děti a mládež do 26 let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Nižší nabídka volnočasových aktivit pro starší děti a mládež (především v oblasti sportovního vyžití a tzv. neorganizovaných aktivit).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cs-CZ" sz="8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Rodiny s dětmi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Absence ekonomicky dostupného bydlení tzv. sociálního bydlení. Migrace některých žen s dětmi do azylových zařízení (Žďár nad Sázavou, Třebíč, Jihlava), rozdělení rodin s návaznými vztahovými problémy a výchovnými problémy u dětí. 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Absentuje dostupná nabídka odborné psychologické pomoci pro děti i rodiče dětí.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Absentuje dostupná nabídka - psychoterapeut, psychiatr (pro rodiny s dětmi).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Vzrůstá počet rodin, které se ocitají v krizi – jsou ohrožené sociálním vyloučením.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Informovanost rodin s dětmi a široké veřejnosti o službách, které nabízejí alternativy rodinám s dětmi ).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Pracovní místa (zkrácené úvazky pro matky s dětmi).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Bariérovost</a:t>
                      </a: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pro maminky s kočárky.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Absentují možnosti individuálního bydlení pro rodiny v krizi (sociální bydlení, startovací bydlení).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Schází kapacity - odborní lékaři (zubaři).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Absentuje transparentní systém přerozdělování dotačních prostředků a žádostí o dotační prostředky.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1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>
                      <a:noFill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Hrozby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30695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Vnější podmínky</a:t>
                      </a:r>
                      <a:endParaRPr lang="cs-CZ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9615" marR="49615" marT="0" marB="0" vert="vert270" anchor="ctr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Bef>
                          <a:spcPts val="0"/>
                        </a:spcBef>
                        <a:buNone/>
                        <a:defRPr/>
                      </a:pPr>
                      <a:r>
                        <a:rPr lang="cs-CZ" sz="800" b="1" u="sng" dirty="0" smtClean="0">
                          <a:ea typeface="Calibri"/>
                          <a:cs typeface="Times New Roman"/>
                        </a:rPr>
                        <a:t>Děti a mládež do 26 let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Dále ve městě rozvíjet možnosti a zařízení pro aktivní trávení volného času především pro starší děti a mládež (</a:t>
                      </a:r>
                      <a:r>
                        <a:rPr lang="cs-CZ" sz="800" b="0" dirty="0" err="1" smtClean="0">
                          <a:cs typeface="Arial" panose="020B0604020202020204" pitchFamily="34" charset="0"/>
                        </a:rPr>
                        <a:t>cyklo</a:t>
                      </a: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/in-line stezky, požadován je také aquapark - krytý bazén, volně přístupná hřiště apod.). 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Podporovat a dále rozvíjet činnost nízkoprahového zařízení a služeb pro děti a mládež.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Podporovat neorganizované aktivity pro mládež 15 a více let.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Posilovat terénní služby a programy pro děti, mládež, ale také pro rodiny s dětmi.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Zajistit dostupnost psychologa (psychologických a psychiatrických služeb) pro děti, mládež a rodiny.</a:t>
                      </a: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/>
                        <a:t>Intenzívněji realizovat preventivní programy (přednášky, akce, besedy) pro děti, mládež i rodiče dětí (prevence kriminality - poškozování cizích věcí – sprejerství, drogy a závislosti, finanční gramotnost, šikana atd.) v rámci škol (základní i střední), nízkoprahového zařízení a s využitím terénních služeb - programů.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V rámci pracovní skupiny </a:t>
                      </a:r>
                      <a:r>
                        <a:rPr lang="cs-CZ" sz="800" b="0" dirty="0" err="1" smtClean="0">
                          <a:cs typeface="Arial" panose="020B0604020202020204" pitchFamily="34" charset="0"/>
                        </a:rPr>
                        <a:t>KPSS</a:t>
                      </a: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, která se zabývá cílovou skupinou děti, mládež a rodina, spolupracovat kromě poskytovatelů služeb a zástupci </a:t>
                      </a:r>
                      <a:r>
                        <a:rPr lang="cs-CZ" sz="800" b="0" dirty="0" err="1" smtClean="0">
                          <a:cs typeface="Arial" panose="020B0604020202020204" pitchFamily="34" charset="0"/>
                        </a:rPr>
                        <a:t>MěÚ</a:t>
                      </a: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 také s dalšími subjekty a složkami např. Městská policie Velké Meziříčí, zástupci základních a středních škol - ředitelé, výchovní poradci, případně i s dalšími subjekty a osobami.</a:t>
                      </a:r>
                    </a:p>
                    <a:p>
                      <a:pPr marL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800" b="1" u="sng" dirty="0" smtClean="0">
                          <a:ea typeface="Calibri"/>
                          <a:cs typeface="Times New Roman"/>
                        </a:rPr>
                        <a:t>Rodiny s dětmi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Větší podpora sociálních služeb poskytující služby terénním způsobem, přímo v rodinách. Posílit aktivizaci rodin s cílem zvýšit finanční gramotnost, zamezit předlužení rodin, ztrátě bydlení, posílit kompetence v péči o domácnost atd.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Podpora služeb, které poskytují cílové skupině rodiny s dětmi poradenství a další alternativy. 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Zabezpečení nabídky psychologické (psychiatrické a psychoterapeutické) péče pro děti přímo ve Velkém Meziříčí.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V návaznosti na nově připravované legislativní normy, tzv. zákon o sociálním bydlení, postupně zvýšit počet ekonomicky dostupných bytů ve Velkém Meziříčí.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V návaznosti na úpravy legislativy působit na ÚP a zaměstnavatele v regionu, aby nabízeli možnosti zkrácených úvazků především skupině žen s dětmi. 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Aktivněji působit na rodiny s dětmi a vybízet k využívání možností pro aktivní trávení volného času, které město nabízí.</a:t>
                      </a:r>
                      <a:endParaRPr lang="cs-CZ" sz="800" dirty="0" smtClean="0"/>
                    </a:p>
                    <a:p>
                      <a:pPr marL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800" b="1" u="sng" dirty="0" smtClean="0">
                          <a:ea typeface="Calibri"/>
                          <a:cs typeface="Times New Roman"/>
                        </a:rPr>
                        <a:t>Obecně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Dále zvyšovat kvalitu poskytovaných sociálních služeb v návaznosti na standardy kvality a zákon 108/2006 Sb.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Průběžně monitorovat a případně využívat možnosti grantů a projektů Kraje a EU v sociální oblasti.</a:t>
                      </a:r>
                    </a:p>
                    <a:p>
                      <a:pPr marL="171450" lvl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Podporovat finančně sociální služby minimálně ve stejném rozsahu jako v předchozích letech (ve stejném objemu).</a:t>
                      </a:r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cs-CZ" sz="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Děti a mládež do 26 let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Snížený respekt vůči autoritám (rodiče, učitelé, policie, starší osoby apod.).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Nedokonalá a někdy problematická funkce rodiny – „osamocení“ pociťované některými dětmi a mládeží.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Drobná kriminalita – především poškozování cizího majetku - sprejerství, ale v dílčích případech také přestupky proti veřejnému pořádku, požívání alkoholu, užívání lehkých drog – marihuana, cigarety u dětí apod.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cs-CZ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Záškoláctví - především u středoškoláků.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cs-CZ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cs-CZ" sz="800" b="0" u="sng" dirty="0" smtClean="0">
                          <a:ea typeface="Calibri"/>
                          <a:cs typeface="Times New Roman"/>
                        </a:rPr>
                        <a:t>Rodiny s dětmi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Nárůst počtu rodin s dětmi, které se ocitají v sociální krizi a jsou přímo ohroženy sociálním vyloučením (jedná se často o mladé rodiny s dětmi).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cs-CZ" sz="800" b="0" dirty="0" smtClean="0">
                          <a:cs typeface="Arial" panose="020B0604020202020204" pitchFamily="34" charset="0"/>
                        </a:rPr>
                        <a:t>V těchto případech jsou často identifikovány snížené kompetence v péči o domácnost, nízká finanční gramotnost, která často souvisí s nižším stupněm vzdělání rodičů (rodiče).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Vyšší nezaměstnanost, především u skupiny žen s nižším stupněm vzdělání, vychovávající dítě (děti), omezená nabídka pracovních míst např. na zkrácený úvazek pro tuto skupinu osob.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>
                          <a:ea typeface="Calibri"/>
                          <a:cs typeface="Times New Roman"/>
                        </a:rPr>
                        <a:t>Přibývá dětí s poruchami chování (hyperaktivita apod.) napříč celou populací bez ohledu na sociální status rodin.</a:t>
                      </a:r>
                    </a:p>
                    <a:p>
                      <a:pPr marL="171450" indent="-1714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s-CZ" sz="800" b="0" dirty="0" smtClean="0"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800" b="1" u="sng" dirty="0" smtClean="0"/>
                        <a:t>Obecně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/>
                        <a:t>Nejasnosti, které souvisí s přechodem financování sociálních služeb z MPSV ČR na kraje od 1. 1. 2015.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800" b="0" dirty="0" smtClean="0"/>
                        <a:t>Nejasnosti ohledně optimalizace krajské sítě sociálních služeb kraje Vysočina v nadcházejících letech.</a:t>
                      </a:r>
                    </a:p>
                    <a:p>
                      <a:endParaRPr lang="cs-CZ" sz="800" dirty="0"/>
                    </a:p>
                  </a:txBody>
                  <a:tcPr marL="49615" marR="49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93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HLAVNÍ PRIORITY</a:t>
            </a:r>
            <a:r>
              <a:rPr lang="cs-CZ" sz="2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STŘEDNĚDOBÉHO PLÁNU ROZVOJE SOCIÁLNÍCH SLUŽEB VE VELKÉM MEZIŘÍČÍ </a:t>
            </a:r>
            <a:br>
              <a:rPr lang="cs-CZ" sz="2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cs-CZ" sz="2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 CÍLOVOU SKUPINU </a:t>
            </a:r>
            <a:r>
              <a:rPr lang="cs-CZ" sz="2800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DĚTI, MLÁDEŽ A RODINA</a:t>
            </a:r>
            <a:endParaRPr lang="cs-CZ" sz="2800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Autofit/>
          </a:bodyPr>
          <a:lstStyle/>
          <a:p>
            <a:pPr lvl="0" algn="just"/>
            <a:r>
              <a:rPr lang="cs-CZ" sz="1700" b="1" dirty="0"/>
              <a:t>Zachovat nabídku a rozsah stávajících sociálních služeb pro cílovou skupinu </a:t>
            </a:r>
            <a:r>
              <a:rPr lang="cs-CZ" sz="1700" b="1" dirty="0" smtClean="0"/>
              <a:t>děti, mládež a rodina ve </a:t>
            </a:r>
            <a:r>
              <a:rPr lang="cs-CZ" sz="1700" b="1" dirty="0"/>
              <a:t>městě Velké Meziříčí, včetně zajištění souvisejícího </a:t>
            </a:r>
            <a:r>
              <a:rPr lang="cs-CZ" sz="1700" b="1" dirty="0" smtClean="0"/>
              <a:t>financování.</a:t>
            </a:r>
          </a:p>
          <a:p>
            <a:pPr lvl="0" algn="just"/>
            <a:endParaRPr lang="cs-CZ" sz="1700" b="1" dirty="0" smtClean="0"/>
          </a:p>
          <a:p>
            <a:pPr lvl="0" algn="just"/>
            <a:r>
              <a:rPr lang="cs-CZ" sz="1700" b="1" dirty="0" smtClean="0"/>
              <a:t>Dále </a:t>
            </a:r>
            <a:r>
              <a:rPr lang="cs-CZ" sz="1700" b="1" dirty="0"/>
              <a:t>monitorovat potřeby cílové skupiny děti, mládež a rodina a v případě ověřené poptávky rozšiřovat nabídku a kapacity </a:t>
            </a:r>
            <a:r>
              <a:rPr lang="cs-CZ" sz="1700" b="1" dirty="0" smtClean="0"/>
              <a:t>sociálních služeb. </a:t>
            </a:r>
          </a:p>
          <a:p>
            <a:pPr marL="0" indent="0" algn="just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0379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SLABÉ STRÁNKY</a:t>
            </a:r>
            <a:endParaRPr lang="cs-CZ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445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Vnitřní podmínky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800" b="1" u="sng" dirty="0"/>
              <a:t>Děti a mládež do 26 let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b="1" dirty="0"/>
              <a:t>Nižší nabídka volnočasových aktivit </a:t>
            </a:r>
            <a:r>
              <a:rPr lang="cs-CZ" sz="1800" b="1" dirty="0" smtClean="0"/>
              <a:t>pro starší </a:t>
            </a:r>
            <a:r>
              <a:rPr lang="cs-CZ" sz="1800" b="1" dirty="0"/>
              <a:t>děti a mládež (především v oblasti sportovního vyžití a tzv. neorganizovaných aktivit</a:t>
            </a:r>
            <a:r>
              <a:rPr lang="cs-CZ" sz="1800" b="1" dirty="0" smtClean="0"/>
              <a:t>).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1800" b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800" b="1" u="sng" dirty="0"/>
              <a:t>Rodiny s dětmi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Absence ekonomicky dostupného bydlení tzv. sociálního </a:t>
            </a:r>
            <a:r>
              <a:rPr lang="cs-CZ" sz="1800" b="1" dirty="0" smtClean="0"/>
              <a:t>bydlení. Migrace </a:t>
            </a:r>
            <a:r>
              <a:rPr lang="cs-CZ" sz="1800" b="1" dirty="0"/>
              <a:t>některých žen s dětmi do azylových zařízení (Žďár nad Sázavou, Třebíč, Jihlava), </a:t>
            </a:r>
            <a:r>
              <a:rPr lang="cs-CZ" sz="1800" b="1" dirty="0" smtClean="0"/>
              <a:t>rozdělení </a:t>
            </a:r>
            <a:r>
              <a:rPr lang="cs-CZ" sz="1800" b="1" dirty="0"/>
              <a:t>rodin s návaznými vztahovými problémy a výchovnými problémy u dětí.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Absentuje </a:t>
            </a:r>
            <a:r>
              <a:rPr lang="cs-CZ" sz="1800" b="1" dirty="0" smtClean="0"/>
              <a:t>dostupná nabídka </a:t>
            </a:r>
            <a:r>
              <a:rPr lang="cs-CZ" sz="1800" b="1" dirty="0"/>
              <a:t>odborné psychologické pomoci pro děti i rodiče </a:t>
            </a:r>
            <a:r>
              <a:rPr lang="cs-CZ" sz="1800" b="1" dirty="0" smtClean="0"/>
              <a:t>dětí.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Absentuje dostupná nabídka </a:t>
            </a:r>
            <a:r>
              <a:rPr lang="cs-CZ" sz="1800" b="1" dirty="0" smtClean="0"/>
              <a:t>- psychoterapeut, psychiatr (pro rodiny s dětmi).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Vzrůstá počet rodin, které se ocitají v krizi – jsou ohrožené sociálním vyloučením.</a:t>
            </a:r>
            <a:endParaRPr lang="cs-CZ" sz="1800" b="1" dirty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800" b="1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4931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SLABÉ STRÁNKY</a:t>
            </a:r>
            <a:endParaRPr lang="cs-CZ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445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Vnitřní podmínky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cs-CZ" sz="1800" b="1" u="sng" dirty="0" smtClean="0"/>
              <a:t>Rodiny </a:t>
            </a:r>
            <a:r>
              <a:rPr lang="cs-CZ" sz="1800" b="1" u="sng" dirty="0"/>
              <a:t>s dětmi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Informovanost rodin s dětmi a široké veřejnosti o službách, které nabízejí alternativy rodinám s dětmi </a:t>
            </a:r>
            <a:r>
              <a:rPr lang="cs-CZ" sz="1800" b="1" dirty="0" smtClean="0"/>
              <a:t>).</a:t>
            </a:r>
            <a:endParaRPr lang="cs-CZ" sz="1800" b="1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Pracovní </a:t>
            </a:r>
            <a:r>
              <a:rPr lang="cs-CZ" sz="1800" b="1" dirty="0" smtClean="0"/>
              <a:t>místa (zkrácené úvazky pro matky s dětmi).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err="1" smtClean="0"/>
              <a:t>Bariérovost</a:t>
            </a:r>
            <a:r>
              <a:rPr lang="cs-CZ" sz="1800" b="1" dirty="0" smtClean="0"/>
              <a:t> pro maminky s kočárky.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Absentují možnosti individuálního bydlení pro rodiny v krizi (sociální bydlení, startovací bydlení).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Schází kapacity - odborní lékaři (zubaři).</a:t>
            </a:r>
            <a:endParaRPr lang="cs-CZ" sz="1800" b="1" dirty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Absentuje transparentní systém přerozdělování dotačních prostředků a žádostí o dotační prostředky</a:t>
            </a:r>
            <a:r>
              <a:rPr lang="cs-CZ" sz="1800" b="1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Vzrůstá počet rodin, které se ocitají v krizi – jsou ohrožené sociálním vyloučením.</a:t>
            </a:r>
            <a:endParaRPr lang="cs-CZ" sz="1800" b="1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800" b="1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800" b="1" dirty="0"/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1549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00B050"/>
                  </a:solidFill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SILNÉ STRÁNKY</a:t>
            </a:r>
            <a:endParaRPr lang="cs-CZ" b="1" dirty="0">
              <a:ln w="11430">
                <a:solidFill>
                  <a:srgbClr val="00B050"/>
                </a:solidFill>
              </a:ln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445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Vnitřní podmínky</a:t>
            </a:r>
            <a:endParaRPr lang="cs-CZ" sz="14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96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s-CZ" sz="1800" b="1" u="sng" dirty="0" smtClean="0"/>
              <a:t>Děti a mládež do 26 let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Stávající nabídka volnočasových aktivit pro děti a mládež (především organizovaných) ve Velkém Meziříčí (zejména u dětí do 10 let) je velmi dobrá.</a:t>
            </a:r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endParaRPr lang="cs-CZ" sz="1800" b="1" dirty="0" smtClean="0"/>
          </a:p>
          <a:p>
            <a:pPr marL="0" indent="0" algn="just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cs-CZ" sz="1800" b="1" u="sng" dirty="0" smtClean="0"/>
              <a:t>Rodiny s dětmi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Existuje nabídka sociálních služeb pro rodiny s dětmi, které nabízejí služby ve Velkém Meziříčí.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Stávající nabídka volnočasových aktivit pro rodiny s dětmi.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Působení sociálně aktivizační služby, která se zaměřuje na rodiny s dětmi.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Působení OSPOD (terénní pracovnice).</a:t>
            </a:r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022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HROZBY</a:t>
            </a:r>
            <a:endParaRPr lang="cs-CZ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u="sng" dirty="0" smtClean="0"/>
              <a:t>Děti a mládež do 26 let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/>
              <a:t>Snížený </a:t>
            </a:r>
            <a:r>
              <a:rPr lang="cs-CZ" sz="1800" b="1" dirty="0"/>
              <a:t>respekt vůči autoritám (rodiče, učitelé, policie, starší osoby apod.).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Nedokonalá a někdy problematická funkce rodiny – „osamocení“ pociťované některými dětmi a mládeží.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Drobná kriminalita – především poškozování cizího majetku - sprejerství, ale v dílčích případech také přestupky proti veřejnému pořádku, požívání alkoholu, užívání lehkých drog – marihuana, cigarety u dětí apod.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/>
              <a:t>Záškoláctví - především u středoškoláků.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HROZBY</a:t>
            </a:r>
            <a:endParaRPr lang="cs-CZ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cs-CZ" sz="1600" b="1" u="sng" dirty="0">
                <a:ea typeface="Calibri"/>
                <a:cs typeface="Times New Roman"/>
              </a:rPr>
              <a:t>Rodiny s dětmi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a typeface="Calibri"/>
                <a:cs typeface="Times New Roman"/>
              </a:rPr>
              <a:t>Nárůst počtu rodin s dětmi, které se ocitají v sociální krizi a jsou přímo ohroženy sociálním vyloučením (jedná se často o mladé rodiny s dětmi).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cs typeface="Arial" panose="020B0604020202020204" pitchFamily="34" charset="0"/>
              </a:rPr>
              <a:t>V těchto případech jsou často identifikovány snížené kompetence v péči o domácnost, nízká finanční gramotnost, která často souvisí s nižším stupněm vzdělání rodičů (rodiče).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a typeface="Calibri"/>
                <a:cs typeface="Times New Roman"/>
              </a:rPr>
              <a:t>Vyšší nezaměstnanost, především u skupiny žen s nižším stupněm vzdělání, vychovávající dítě (děti), omezená nabídka pracovních míst např. na zkrácený úvazek pro tuto skupinu osob.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a typeface="Calibri"/>
                <a:cs typeface="Times New Roman"/>
              </a:rPr>
              <a:t>Přibývá dětí s poruchami chování (hyperaktivita apod.) napříč celou populací bez ohledu na </a:t>
            </a:r>
            <a:r>
              <a:rPr lang="cs-CZ" sz="1600" b="1" dirty="0" smtClean="0">
                <a:ea typeface="Calibri"/>
                <a:cs typeface="Times New Roman"/>
              </a:rPr>
              <a:t>sociální status rodin.</a:t>
            </a:r>
          </a:p>
          <a:p>
            <a:pPr marL="0" indent="0">
              <a:buNone/>
            </a:pPr>
            <a:r>
              <a:rPr lang="cs-CZ" sz="1600" b="1" u="sng" dirty="0"/>
              <a:t>Obecně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/>
              <a:t>Nejasnosti, které souvisí s přechodem financování sociálních služeb z MPSV ČR na kraje od 1. 1. 2015.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/>
              <a:t>Nejasnosti ohledně optimalizace krajské sítě sociálních služeb kraje Vysočina v nadcházejících letech.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694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1869B2"/>
                  </a:solidFill>
                </a:ln>
                <a:solidFill>
                  <a:srgbClr val="1869B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PŘÍLEŽITOSTI</a:t>
            </a:r>
            <a:endParaRPr lang="cs-CZ" b="1" dirty="0">
              <a:ln w="11430">
                <a:solidFill>
                  <a:srgbClr val="1869B2"/>
                </a:solidFill>
              </a:ln>
              <a:solidFill>
                <a:srgbClr val="1869B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9715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cs-CZ" sz="1800" b="1" u="sng" dirty="0" smtClean="0">
                <a:ea typeface="Calibri"/>
                <a:cs typeface="Times New Roman"/>
              </a:rPr>
              <a:t>Děti </a:t>
            </a:r>
            <a:r>
              <a:rPr lang="cs-CZ" sz="1800" b="1" u="sng" dirty="0">
                <a:ea typeface="Calibri"/>
                <a:cs typeface="Times New Roman"/>
              </a:rPr>
              <a:t>a mládež do 26 let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>
                <a:cs typeface="Arial" panose="020B0604020202020204" pitchFamily="34" charset="0"/>
              </a:rPr>
              <a:t>Dále ve městě rozvíjet možnosti a zařízení pro aktivní trávení volného času především pro starší děti a mládež </a:t>
            </a:r>
            <a:r>
              <a:rPr lang="cs-CZ" sz="1700" b="1" dirty="0" smtClean="0">
                <a:cs typeface="Arial" panose="020B0604020202020204" pitchFamily="34" charset="0"/>
              </a:rPr>
              <a:t>(</a:t>
            </a:r>
            <a:r>
              <a:rPr lang="cs-CZ" sz="1700" b="1" dirty="0" err="1" smtClean="0">
                <a:cs typeface="Arial" panose="020B0604020202020204" pitchFamily="34" charset="0"/>
              </a:rPr>
              <a:t>cyklo</a:t>
            </a:r>
            <a:r>
              <a:rPr lang="cs-CZ" sz="1700" b="1" dirty="0" smtClean="0">
                <a:cs typeface="Arial" panose="020B0604020202020204" pitchFamily="34" charset="0"/>
              </a:rPr>
              <a:t>/in-line </a:t>
            </a:r>
            <a:r>
              <a:rPr lang="cs-CZ" sz="1700" b="1" dirty="0">
                <a:cs typeface="Arial" panose="020B0604020202020204" pitchFamily="34" charset="0"/>
              </a:rPr>
              <a:t>stezky, požadován je také aquapark - krytý bazén, volně přístupná hřiště apod.). 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>
                <a:cs typeface="Arial" panose="020B0604020202020204" pitchFamily="34" charset="0"/>
              </a:rPr>
              <a:t>Podporovat a dále rozvíjet činnost nízkoprahového zařízení a služeb pro děti a mládež</a:t>
            </a:r>
            <a:r>
              <a:rPr lang="cs-CZ" sz="1700" b="1" dirty="0" smtClean="0">
                <a:cs typeface="Arial" panose="020B0604020202020204" pitchFamily="34" charset="0"/>
              </a:rPr>
              <a:t>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 smtClean="0">
                <a:cs typeface="Arial" panose="020B0604020202020204" pitchFamily="34" charset="0"/>
              </a:rPr>
              <a:t>Podporovat neorganizované aktivity pro mládež 15 a více let.</a:t>
            </a:r>
            <a:endParaRPr lang="cs-CZ" sz="1700" b="1" dirty="0">
              <a:cs typeface="Arial" panose="020B0604020202020204" pitchFamily="34" charset="0"/>
            </a:endParaRP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>
                <a:cs typeface="Arial" panose="020B0604020202020204" pitchFamily="34" charset="0"/>
              </a:rPr>
              <a:t>Posilovat terénní služby a programy pro děti, mládež, ale také pro rodiny s dětmi.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>
                <a:cs typeface="Arial" panose="020B0604020202020204" pitchFamily="34" charset="0"/>
              </a:rPr>
              <a:t>Zajistit dostupnost psychologa (psychologických a psychiatrických služeb) pro </a:t>
            </a:r>
            <a:r>
              <a:rPr lang="cs-CZ" sz="1700" b="1" dirty="0" smtClean="0">
                <a:cs typeface="Arial" panose="020B0604020202020204" pitchFamily="34" charset="0"/>
              </a:rPr>
              <a:t>děti, mládež a rodiny.</a:t>
            </a:r>
            <a:endParaRPr lang="cs-CZ" sz="1700" b="1" dirty="0">
              <a:cs typeface="Arial" panose="020B0604020202020204" pitchFamily="34" charset="0"/>
            </a:endParaRP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700" b="1" dirty="0"/>
              <a:t>Intenzívněji realizovat preventivní programy (přednášky, akce, besedy) pro děti, mládež i rodiče dětí (prevence kriminality - poškozování cizích věcí – sprejerství, drogy a závislosti, finanční gramotnost, šikana atd.) v rámci škol (základní i střední), nízkoprahového zařízení a s využitím terénních služeb - programů</a:t>
            </a:r>
            <a:r>
              <a:rPr lang="cs-CZ" sz="17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700" b="1" dirty="0">
                <a:cs typeface="Arial" panose="020B0604020202020204" pitchFamily="34" charset="0"/>
              </a:rPr>
              <a:t>V rámci pracovní skupiny </a:t>
            </a:r>
            <a:r>
              <a:rPr lang="cs-CZ" sz="1700" b="1" dirty="0" err="1">
                <a:cs typeface="Arial" panose="020B0604020202020204" pitchFamily="34" charset="0"/>
              </a:rPr>
              <a:t>KPSS</a:t>
            </a:r>
            <a:r>
              <a:rPr lang="cs-CZ" sz="1700" b="1" dirty="0">
                <a:cs typeface="Arial" panose="020B0604020202020204" pitchFamily="34" charset="0"/>
              </a:rPr>
              <a:t>, která se zabývá cílovou skupinou děti, mládež a rodina, spolupracovat kromě poskytovatelů služeb a zástupci </a:t>
            </a:r>
            <a:r>
              <a:rPr lang="cs-CZ" sz="1700" b="1" dirty="0" err="1">
                <a:cs typeface="Arial" panose="020B0604020202020204" pitchFamily="34" charset="0"/>
              </a:rPr>
              <a:t>MěÚ</a:t>
            </a:r>
            <a:r>
              <a:rPr lang="cs-CZ" sz="1700" b="1" dirty="0">
                <a:cs typeface="Arial" panose="020B0604020202020204" pitchFamily="34" charset="0"/>
              </a:rPr>
              <a:t> také s dalšími subjekty a složkami např. Městská policie Velké Meziříčí, zástupci základních a středních škol - ředitelé, výchovní poradci, případně i s dalšími subjekty a osobami.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000" b="1" dirty="0" smtClean="0"/>
          </a:p>
          <a:p>
            <a:pPr lvl="0" algn="just"/>
            <a:endParaRPr lang="cs-CZ" sz="1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034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1869B2"/>
                  </a:solidFill>
                </a:ln>
                <a:solidFill>
                  <a:srgbClr val="1869B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PŘÍLEŽITOSTI</a:t>
            </a:r>
            <a:endParaRPr lang="cs-CZ" b="1" dirty="0">
              <a:ln w="11430">
                <a:solidFill>
                  <a:srgbClr val="1869B2"/>
                </a:solidFill>
              </a:ln>
              <a:solidFill>
                <a:srgbClr val="1869B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9715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cs-CZ" sz="1800" b="1" u="sng" dirty="0" smtClean="0">
                <a:ea typeface="Calibri"/>
                <a:cs typeface="Times New Roman"/>
              </a:rPr>
              <a:t>Rodiny </a:t>
            </a:r>
            <a:r>
              <a:rPr lang="cs-CZ" sz="1800" b="1" u="sng" dirty="0">
                <a:ea typeface="Calibri"/>
                <a:cs typeface="Times New Roman"/>
              </a:rPr>
              <a:t>s dětmi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Větší podpora sociálních služeb poskytující služby terénním způsobem, přímo v rodinách. Posílit aktivizaci rodin s cílem zvýšit finanční gramotnost, zamezit předlužení rodin, ztrátě bydlení, posílit kompetence v péči o domácnost atd.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Podpora služeb, které poskytují cílové skupině rodiny s dětmi poradenství a další alternativy.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Zabezpečení nabídky psychologické (psychiatrické a psychoterapeutické) péče pro děti přímo ve Velkém Meziříčí.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V návaznosti na nově připravované legislativní normy, tzv. zákon o sociálním bydlení, postupně zvýšit počet ekonomicky dostupných bytů ve Velkém Meziříčí.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V návaznosti na úpravy legislativy působit na ÚP a zaměstnavatele v regionu, aby nabízeli možnosti zkrácených úvazků především skupině žen s dětmi.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Aktivněji působit na rodiny s dětmi a vybízet k využívání možností pro aktivní trávení volného času, které město nabízí.</a:t>
            </a:r>
          </a:p>
          <a:p>
            <a:pPr lvl="0" algn="just"/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214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>
                  <a:solidFill>
                    <a:srgbClr val="1869B2"/>
                  </a:solidFill>
                </a:ln>
                <a:solidFill>
                  <a:srgbClr val="1869B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PŘÍLEŽITOSTI</a:t>
            </a:r>
            <a:endParaRPr lang="cs-CZ" b="1" dirty="0">
              <a:ln w="11430">
                <a:solidFill>
                  <a:srgbClr val="1869B2"/>
                </a:solidFill>
              </a:ln>
              <a:solidFill>
                <a:srgbClr val="1869B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9715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r>
              <a:rPr lang="cs-CZ" sz="1800" b="1" u="sng" dirty="0" smtClean="0">
                <a:ea typeface="Calibri"/>
                <a:cs typeface="Times New Roman"/>
              </a:rPr>
              <a:t>Obecně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endParaRPr lang="cs-CZ" sz="1800" b="1" u="sng" dirty="0"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Dále zvyšovat kvalitu poskytovaných sociálních služeb v návaznosti na standardy kvality a zákon 108/2006 Sb.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>
                <a:ea typeface="Calibri"/>
                <a:cs typeface="Times New Roman"/>
              </a:rPr>
              <a:t>Průběžně monitorovat a případně využívat možnosti grantů a projektů Kraje a EU v sociální oblasti</a:t>
            </a:r>
            <a:r>
              <a:rPr lang="cs-CZ" sz="1800" b="1" dirty="0" smtClean="0">
                <a:ea typeface="Calibri"/>
                <a:cs typeface="Times New Roman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800" b="1" dirty="0" smtClean="0">
                <a:ea typeface="Calibri"/>
                <a:cs typeface="Times New Roman"/>
              </a:rPr>
              <a:t>Podporovat finančně sociální služby minimálně ve stejném rozsahu jako v předchozích letech (ve stejném objemu).</a:t>
            </a:r>
            <a:endParaRPr lang="cs-CZ" sz="1800" b="1" dirty="0">
              <a:ea typeface="Calibri"/>
              <a:cs typeface="Times New Roman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700" b="1" dirty="0"/>
          </a:p>
          <a:p>
            <a:pPr lvl="0" algn="just"/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51920" y="1124744"/>
            <a:ext cx="138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Vnější podmínky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089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1270</Words>
  <Application>Microsoft Office PowerPoint</Application>
  <PresentationFormat>Předvádění na obrazovce (4:3)</PresentationFormat>
  <Paragraphs>146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KOMUNITNÍ PLÁNOVÁNÍ SOCIÁLNÍCH SLUŽEB MĚSTA VELKÉ MEZIŘÍČÍ</vt:lpstr>
      <vt:lpstr>SLABÉ STRÁNKY</vt:lpstr>
      <vt:lpstr>SLABÉ STRÁNKY</vt:lpstr>
      <vt:lpstr>SILNÉ STRÁNKY</vt:lpstr>
      <vt:lpstr>HROZBY</vt:lpstr>
      <vt:lpstr>HROZBY</vt:lpstr>
      <vt:lpstr>PŘÍLEŽITOSTI</vt:lpstr>
      <vt:lpstr>PŘÍLEŽITOSTI</vt:lpstr>
      <vt:lpstr>PŘÍLEŽITOSTI</vt:lpstr>
      <vt:lpstr>Prezentace aplikace PowerPoint</vt:lpstr>
      <vt:lpstr>HLAVNÍ PRIORITY STŘEDNĚDOBÉHO PLÁNU ROZVOJE SOCIÁLNÍCH SLUŽEB VE VELKÉM MEZIŘÍČÍ  PRO CÍLOVOU SKUPINU DĚTI, MLÁDEŽ A RODINA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PLÁNOVÁNÍ SOCIÁLNÍCH SLUŽEB MĚSTA VELKÉ MEZIŘÍČÍ</dc:title>
  <dc:creator>Augur2</dc:creator>
  <cp:lastModifiedBy>Augur2</cp:lastModifiedBy>
  <cp:revision>40</cp:revision>
  <cp:lastPrinted>2014-10-01T08:57:56Z</cp:lastPrinted>
  <dcterms:created xsi:type="dcterms:W3CDTF">2014-09-30T08:56:32Z</dcterms:created>
  <dcterms:modified xsi:type="dcterms:W3CDTF">2014-10-09T10:44:56Z</dcterms:modified>
</cp:coreProperties>
</file>